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78" r:id="rId1"/>
  </p:sldMasterIdLst>
  <p:sldIdLst>
    <p:sldId id="256" r:id="rId2"/>
    <p:sldId id="274" r:id="rId3"/>
    <p:sldId id="272" r:id="rId4"/>
    <p:sldId id="275" r:id="rId5"/>
    <p:sldId id="276" r:id="rId6"/>
    <p:sldId id="277" r:id="rId7"/>
    <p:sldId id="279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113" autoAdjust="0"/>
  </p:normalViewPr>
  <p:slideViewPr>
    <p:cSldViewPr snapToGrid="0">
      <p:cViewPr varScale="1">
        <p:scale>
          <a:sx n="71" d="100"/>
          <a:sy n="71" d="100"/>
        </p:scale>
        <p:origin x="-69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4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3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64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5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4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20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6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3610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387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60423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37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88776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709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8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10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65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BC63C12-E565-4FD8-9DC8-FF2751BAC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17918" y="1148834"/>
            <a:ext cx="566888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 smtClean="0"/>
              <a:t>WHAT ARE LINKING WORDS?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79951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04582"/>
          </a:xfrm>
        </p:spPr>
        <p:txBody>
          <a:bodyPr/>
          <a:lstStyle/>
          <a:p>
            <a:pPr algn="ctr"/>
            <a:r>
              <a:rPr lang="en-US" dirty="0"/>
              <a:t>WHAT ARE LINKING WORDS? 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435100"/>
            <a:ext cx="8946541" cy="48132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"Linking Words" is used as a term to denote a class of English words which  are  employed  to  link  or  connect  parts  of  speech  or  even  whole sentences. They are also called connecting words. There are 2 categories of Linking Words (or Connecting Words): conjunctions and transition words.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 smtClean="0"/>
              <a:t>They make </a:t>
            </a:r>
            <a:r>
              <a:rPr lang="en-US" dirty="0"/>
              <a:t>it easier to understand what the writer or speaker is saying, </a:t>
            </a:r>
          </a:p>
          <a:p>
            <a:pPr marL="0" indent="0">
              <a:buNone/>
            </a:pPr>
            <a:r>
              <a:rPr lang="en-US" dirty="0"/>
              <a:t>so they are very important to good writing. It’s better to use more common </a:t>
            </a:r>
            <a:r>
              <a:rPr lang="en-US" dirty="0" smtClean="0"/>
              <a:t>words </a:t>
            </a:r>
            <a:r>
              <a:rPr lang="en-US" dirty="0"/>
              <a:t>in your own writing, at least until you have read them often enough </a:t>
            </a:r>
            <a:r>
              <a:rPr lang="en-US" dirty="0" smtClean="0"/>
              <a:t>to  </a:t>
            </a:r>
            <a:r>
              <a:rPr lang="en-US" dirty="0"/>
              <a:t>be  sure  how  to  use  them.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6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811" y="236818"/>
            <a:ext cx="9404723" cy="664882"/>
          </a:xfrm>
        </p:spPr>
        <p:txBody>
          <a:bodyPr/>
          <a:lstStyle/>
          <a:p>
            <a:pPr algn="ctr"/>
            <a:r>
              <a:rPr lang="en-US" dirty="0" smtClean="0"/>
              <a:t>COMMON LINKING WORDS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990600"/>
            <a:ext cx="8946541" cy="5257799"/>
          </a:xfrm>
        </p:spPr>
        <p:txBody>
          <a:bodyPr/>
          <a:lstStyle/>
          <a:p>
            <a:r>
              <a:rPr lang="en-US" dirty="0"/>
              <a:t>The most common linking words are the conjunctions </a:t>
            </a:r>
            <a:r>
              <a:rPr lang="en-US" dirty="0" smtClean="0"/>
              <a:t>‘AND,’ ‘BUT,’ 'OR,' and  ‘IF.’  </a:t>
            </a:r>
            <a:r>
              <a:rPr lang="en-US" dirty="0"/>
              <a:t>However,  adverbs  (like  </a:t>
            </a:r>
            <a:r>
              <a:rPr lang="en-US" dirty="0" smtClean="0"/>
              <a:t>‘HOWEVER’)  </a:t>
            </a:r>
            <a:r>
              <a:rPr lang="en-US" dirty="0"/>
              <a:t>are  also  very  important  for </a:t>
            </a:r>
            <a:r>
              <a:rPr lang="en-US" dirty="0" smtClean="0"/>
              <a:t>linking </a:t>
            </a:r>
            <a:r>
              <a:rPr lang="en-US" dirty="0"/>
              <a:t>thoughts and making smooth transitions between them.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Although  </a:t>
            </a:r>
            <a:r>
              <a:rPr lang="en-US" dirty="0"/>
              <a:t>linking  words  like  </a:t>
            </a:r>
            <a:r>
              <a:rPr lang="en-US" dirty="0" smtClean="0"/>
              <a:t>DESPITE,  NEVERTHELESS,  </a:t>
            </a:r>
            <a:r>
              <a:rPr lang="en-US" dirty="0"/>
              <a:t>or </a:t>
            </a:r>
            <a:r>
              <a:rPr lang="en-US" dirty="0" smtClean="0"/>
              <a:t>LIKEWISE are </a:t>
            </a:r>
            <a:r>
              <a:rPr lang="en-US" dirty="0"/>
              <a:t>not common in everyday speech, they are common enough in </a:t>
            </a:r>
          </a:p>
          <a:p>
            <a:pPr marL="0" indent="0">
              <a:buNone/>
            </a:pPr>
            <a:r>
              <a:rPr lang="en-US" dirty="0"/>
              <a:t>essays,  textbooks,  and  speeches  to  be  on  the  Academic  Word  List.  That </a:t>
            </a:r>
            <a:r>
              <a:rPr lang="en-US" dirty="0" smtClean="0"/>
              <a:t>means </a:t>
            </a:r>
            <a:r>
              <a:rPr lang="en-US" dirty="0"/>
              <a:t>they occur frequently in many types of academic writing, and can be </a:t>
            </a:r>
            <a:r>
              <a:rPr lang="en-US" dirty="0" smtClean="0"/>
              <a:t>essential </a:t>
            </a:r>
            <a:r>
              <a:rPr lang="en-US" dirty="0"/>
              <a:t>to understanding the author's point.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Despite  their  fins,  whales  are  mammals.    Dolphins  are  likewise </a:t>
            </a:r>
          </a:p>
          <a:p>
            <a:pPr marL="0" indent="0">
              <a:buNone/>
            </a:pPr>
            <a:r>
              <a:rPr lang="en-US" i="1" dirty="0"/>
              <a:t>mammals.  Both  need  to  surface  to  breathe,  whereas  fish  can  get  oxygen </a:t>
            </a:r>
            <a:r>
              <a:rPr lang="en-US" i="1" dirty="0" smtClean="0"/>
              <a:t>while </a:t>
            </a:r>
            <a:r>
              <a:rPr lang="en-US" i="1" dirty="0"/>
              <a:t>underwater.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5592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260958"/>
              </p:ext>
            </p:extLst>
          </p:nvPr>
        </p:nvGraphicFramePr>
        <p:xfrm>
          <a:off x="-1" y="0"/>
          <a:ext cx="12192001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55"/>
                <a:gridCol w="4191647"/>
                <a:gridCol w="3924299"/>
                <a:gridCol w="2755900"/>
              </a:tblGrid>
              <a:tr h="437289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TYPES</a:t>
                      </a:r>
                      <a:r>
                        <a:rPr lang="en-US" baseline="0" dirty="0" smtClean="0"/>
                        <a:t> OF LINKING WORDS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72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Linking Words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Notes</a:t>
                      </a:r>
                      <a:endParaRPr lang="ru-RU" dirty="0"/>
                    </a:p>
                  </a:txBody>
                  <a:tcPr/>
                </a:tc>
              </a:tr>
              <a:tr h="176737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Linking Words Showing Contrast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 but, however, on the other hand,</a:t>
                      </a:r>
                      <a:r>
                        <a:rPr lang="en-US" sz="1600" baseline="0" dirty="0" smtClean="0"/>
                        <a:t> although, even though, despite, even if, even though, in spite of, though, while, albeit,  despite, nevertheless, nonetheless,  notwithstanding, whereas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EVEN THOUGH she was tired after work, Mary always cooked dinner for her family. (She was always tired, BUT she cooked anyway.)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 Contrast  words indicate  a  different  perspective,  a  modification,  or even disagreement with what was stated </a:t>
                      </a:r>
                      <a:endParaRPr lang="ru-RU" sz="1600" dirty="0"/>
                    </a:p>
                  </a:txBody>
                  <a:tcPr/>
                </a:tc>
              </a:tr>
              <a:tr h="21080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Linking Words that Move the Discussion Along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also, and, for example, furthermore, in addition, likewise, moreover, hence, thereby, as  a  result, because (of), consequently, it follows that, since, so, therefore, thus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“HENCE a  young man is not a </a:t>
                      </a:r>
                    </a:p>
                    <a:p>
                      <a:pPr algn="just"/>
                      <a:r>
                        <a:rPr lang="en-US" sz="1600" dirty="0" smtClean="0"/>
                        <a:t>proper hearer of lectures on political science; for he is inexperienced in the actions that occur in life...”-- Aristotle.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These words show  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continuation  or  extension  of  the  author’s </a:t>
                      </a:r>
                    </a:p>
                    <a:p>
                      <a:pPr algn="just"/>
                      <a:r>
                        <a:rPr lang="en-US" sz="1600" dirty="0" smtClean="0"/>
                        <a:t>Point</a:t>
                      </a:r>
                      <a:endParaRPr lang="ru-RU" sz="1600" dirty="0"/>
                    </a:p>
                  </a:txBody>
                  <a:tcPr/>
                </a:tc>
              </a:tr>
              <a:tr h="21080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Personal </a:t>
                      </a:r>
                    </a:p>
                    <a:p>
                      <a:pPr algn="ctr"/>
                      <a:r>
                        <a:rPr lang="en-US" sz="1600" dirty="0" smtClean="0"/>
                        <a:t>opinion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my opinion/view,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my mind,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my way of thinking,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am convinced that, it strikes me that,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 is my firm belief that, I am inclined to believe that, it seems to me that In my opinion/view, to my mind, to my way of thinking, I am convinced that , it strikes me that,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AS  FAR  AS  I  AM  CONCERNED,  I  think  that  the  economic recession of the previous decade was foreseeable.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05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718179"/>
              </p:ext>
            </p:extLst>
          </p:nvPr>
        </p:nvGraphicFramePr>
        <p:xfrm>
          <a:off x="0" y="-331094"/>
          <a:ext cx="12192000" cy="7014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/>
                <a:gridCol w="4826000"/>
                <a:gridCol w="5486400"/>
              </a:tblGrid>
              <a:tr h="5328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Linking Words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ru-RU" dirty="0"/>
                    </a:p>
                  </a:txBody>
                  <a:tcPr/>
                </a:tc>
              </a:tr>
              <a:tr h="1331066">
                <a:tc>
                  <a:txBody>
                    <a:bodyPr/>
                    <a:lstStyle/>
                    <a:p>
                      <a:r>
                        <a:rPr lang="en-US" dirty="0" smtClean="0"/>
                        <a:t>To  list </a:t>
                      </a:r>
                    </a:p>
                    <a:p>
                      <a:r>
                        <a:rPr lang="en-US" dirty="0" smtClean="0"/>
                        <a:t>advantages  and </a:t>
                      </a:r>
                    </a:p>
                    <a:p>
                      <a:r>
                        <a:rPr lang="en-US" dirty="0" smtClean="0"/>
                        <a:t>disadvantages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 advantage of 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another advantage of, one other advantage of,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a further advantage of,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the main advantage of 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the greatest advantage of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 FIRST  ADVANTAGE  of  riding  a  motorbike  in  a  large metropolis is that of not getting caught in major congestion.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81491">
                <a:tc>
                  <a:txBody>
                    <a:bodyPr/>
                    <a:lstStyle/>
                    <a:p>
                      <a:r>
                        <a:rPr lang="en-US" dirty="0" smtClean="0"/>
                        <a:t>To list points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first,  second,  third , before, after, after that, later, next, last, finally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 START/BEGIN  WITH,  we  have  to  address  the  inadequacies within  the  education  system  before  we  can  tackle unemployment fully. 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07291">
                <a:tc>
                  <a:txBody>
                    <a:bodyPr/>
                    <a:lstStyle/>
                    <a:p>
                      <a:r>
                        <a:rPr lang="en-US" dirty="0" smtClean="0"/>
                        <a:t>To  add  more </a:t>
                      </a:r>
                    </a:p>
                    <a:p>
                      <a:r>
                        <a:rPr lang="en-US" dirty="0" smtClean="0"/>
                        <a:t>points  to  the </a:t>
                      </a:r>
                    </a:p>
                    <a:p>
                      <a:r>
                        <a:rPr lang="en-US" dirty="0" smtClean="0"/>
                        <a:t>same topic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is more,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furthermore, apart from this/that, in addition (to this),  moreover </a:t>
                      </a:r>
                    </a:p>
                    <a:p>
                      <a:r>
                        <a:rPr lang="en-US" dirty="0" smtClean="0"/>
                        <a:t>besides (this),</a:t>
                      </a:r>
                      <a:r>
                        <a:rPr lang="en-US" baseline="0" dirty="0" smtClean="0"/>
                        <a:t> not  only …  but also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NOT  ONLY  is  your  choice  of  career  a  fundamental decision,  BUT  it  is  ALSO  one  that  will  influence  the  rest  of your  life.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31916">
                <a:tc>
                  <a:txBody>
                    <a:bodyPr/>
                    <a:lstStyle/>
                    <a:p>
                      <a:r>
                        <a:rPr lang="en-US" dirty="0" smtClean="0"/>
                        <a:t>To refer to other </a:t>
                      </a:r>
                    </a:p>
                    <a:p>
                      <a:r>
                        <a:rPr lang="en-US" dirty="0" smtClean="0"/>
                        <a:t>sources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with reference to, according to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ACCORDING to the latest scientific research, the use of mobile phones can be damaging to one's health in the long run. 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04668">
                <a:tc>
                  <a:txBody>
                    <a:bodyPr/>
                    <a:lstStyle/>
                    <a:p>
                      <a:r>
                        <a:rPr lang="en-US" dirty="0" smtClean="0"/>
                        <a:t>To  </a:t>
                      </a:r>
                      <a:r>
                        <a:rPr lang="en-US" dirty="0" err="1" smtClean="0"/>
                        <a:t>emphasise</a:t>
                      </a:r>
                      <a:r>
                        <a:rPr lang="en-US" dirty="0" smtClean="0"/>
                        <a:t>  a point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indeed, naturally, clearly, obviously, of course, needless, to say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NEEDLESS  to  say,  the  scheme  was  found  to  fail  due  to insufficient funds.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845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568422"/>
              </p:ext>
            </p:extLst>
          </p:nvPr>
        </p:nvGraphicFramePr>
        <p:xfrm>
          <a:off x="-1" y="-2"/>
          <a:ext cx="12192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754"/>
                <a:gridCol w="4746812"/>
                <a:gridCol w="5858434"/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Linking Words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Example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1224643">
                <a:tc>
                  <a:txBody>
                    <a:bodyPr/>
                    <a:lstStyle/>
                    <a:p>
                      <a:r>
                        <a:rPr lang="en-US" dirty="0" smtClean="0"/>
                        <a:t>To  give </a:t>
                      </a:r>
                    </a:p>
                    <a:p>
                      <a:r>
                        <a:rPr lang="en-US" dirty="0" smtClean="0"/>
                        <a:t>examples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 instance, for example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  EXAMPLE,  by  establishing  day-care  </a:t>
                      </a:r>
                      <a:r>
                        <a:rPr lang="en-US" dirty="0" err="1" smtClean="0"/>
                        <a:t>centres</a:t>
                      </a:r>
                      <a:r>
                        <a:rPr lang="en-US" dirty="0" smtClean="0"/>
                        <a:t>  across  the country,  working  mothers  can  he  encouraged  to  resume their careers. </a:t>
                      </a:r>
                      <a:endParaRPr lang="ru-RU" dirty="0"/>
                    </a:p>
                  </a:txBody>
                  <a:tcPr/>
                </a:tc>
              </a:tr>
              <a:tr h="1592036">
                <a:tc>
                  <a:txBody>
                    <a:bodyPr/>
                    <a:lstStyle/>
                    <a:p>
                      <a:r>
                        <a:rPr lang="en-US" dirty="0" smtClean="0"/>
                        <a:t>To  state  other </a:t>
                      </a:r>
                    </a:p>
                    <a:p>
                      <a:r>
                        <a:rPr lang="en-US" dirty="0" smtClean="0"/>
                        <a:t>people's opinion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 is popularly believed that, people often claim that, it is often alleged that,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some people argue that,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many argue that, most people feel that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 IS OFTEN ALLEGED,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but the fact has not been proved to be true.</a:t>
                      </a:r>
                      <a:endParaRPr lang="ru-RU" dirty="0"/>
                    </a:p>
                  </a:txBody>
                  <a:tcPr/>
                </a:tc>
              </a:tr>
              <a:tr h="2326822">
                <a:tc>
                  <a:txBody>
                    <a:bodyPr/>
                    <a:lstStyle/>
                    <a:p>
                      <a:r>
                        <a:rPr lang="en-US" dirty="0" smtClean="0"/>
                        <a:t>To conclude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finally, lastly, all in all, taking everything into account/consideration, on the whole, all things considered,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 conclusion  </a:t>
                      </a:r>
                    </a:p>
                    <a:p>
                      <a:pPr algn="just"/>
                      <a:r>
                        <a:rPr lang="en-US" dirty="0" smtClean="0"/>
                        <a:t>on balance, for the above mentioned reasons, to sum up, therefore I feel that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SUM UP, it is unlikely that there will be peace in all the countries of the world concurrently. </a:t>
                      </a:r>
                      <a:endParaRPr lang="ru-RU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lang="en-US" dirty="0" smtClean="0"/>
                        <a:t>Summarizing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in short,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briefly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put it briefly, his performance on stage was fantastic!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808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813" y="0"/>
            <a:ext cx="12192000" cy="833718"/>
          </a:xfrm>
        </p:spPr>
        <p:txBody>
          <a:bodyPr/>
          <a:lstStyle/>
          <a:p>
            <a:pPr marL="0" indent="0"/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 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 WORDS  BELOW  TO  COMPLETE  THE  GAPS. REMEMBER  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CAPITALIZE 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WORD IN EACH SENTENCE, AND CHECK YOUR 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SPELLING</a:t>
            </a:r>
            <a:b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800" i="1" dirty="0"/>
              <a:t/>
            </a:r>
            <a:br>
              <a:rPr lang="en-US" sz="1800" i="1" dirty="0"/>
            </a:b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260480"/>
              </p:ext>
            </p:extLst>
          </p:nvPr>
        </p:nvGraphicFramePr>
        <p:xfrm>
          <a:off x="349623" y="1030661"/>
          <a:ext cx="975462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462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Albeit        furthermore      hence        nevertheless        notwithstanding        via   </a:t>
                      </a:r>
                    </a:p>
                    <a:p>
                      <a:r>
                        <a:rPr lang="en-US" dirty="0" smtClean="0"/>
                        <a:t>whereas   whereby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2729" y="1831085"/>
            <a:ext cx="114837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Although  dolphins  and  whales  appear  to  be  fish,  they  are  actually </a:t>
            </a:r>
            <a:r>
              <a:rPr lang="en-US" dirty="0" smtClean="0"/>
              <a:t>mammals</a:t>
            </a:r>
            <a:r>
              <a:rPr lang="en-US" dirty="0"/>
              <a:t>, more closely related to people than to sharks. Fish have scales </a:t>
            </a:r>
            <a:r>
              <a:rPr lang="en-US" dirty="0" smtClean="0"/>
              <a:t>and </a:t>
            </a:r>
            <a:r>
              <a:rPr lang="en-US" dirty="0"/>
              <a:t>lay eggs, ____ whales have skin, and bear and nurse live young. Whales </a:t>
            </a:r>
            <a:r>
              <a:rPr lang="en-US" dirty="0" smtClean="0"/>
              <a:t>cannot  </a:t>
            </a:r>
            <a:r>
              <a:rPr lang="en-US" dirty="0"/>
              <a:t>get  oxygen  from  water  as  fishes  do.  Instead,  they  breathe  air ____ their  blowholes, ____  they  can  endure  underwater  without  surfacing </a:t>
            </a:r>
            <a:r>
              <a:rPr lang="en-US" dirty="0" smtClean="0"/>
              <a:t>for  </a:t>
            </a:r>
            <a:r>
              <a:rPr lang="en-US" dirty="0"/>
              <a:t>much  longer  than  land  mammals  can.  Different  kinds  of  whales  and </a:t>
            </a:r>
            <a:r>
              <a:rPr lang="en-US" dirty="0" smtClean="0"/>
              <a:t>dolphins  </a:t>
            </a:r>
            <a:r>
              <a:rPr lang="en-US" dirty="0"/>
              <a:t>make  various  sounds  including  songs,  whistles,  and  clicks ____ they  can  communicate  with  each  other  over  long  distances  through  the </a:t>
            </a:r>
            <a:r>
              <a:rPr lang="en-US" dirty="0" smtClean="0"/>
              <a:t>water</a:t>
            </a:r>
            <a:r>
              <a:rPr lang="en-US" dirty="0"/>
              <a:t>.  Some  whales  have  even  attempted  to  imitate  human  sounds  they </a:t>
            </a:r>
          </a:p>
          <a:p>
            <a:pPr algn="just"/>
            <a:r>
              <a:rPr lang="en-US" dirty="0"/>
              <a:t>hear.  Their  anatomy  and  ways  of  making  sounds  are  very  different, ____ </a:t>
            </a:r>
            <a:r>
              <a:rPr lang="en-US" dirty="0" smtClean="0"/>
              <a:t> such  </a:t>
            </a:r>
            <a:r>
              <a:rPr lang="en-US" dirty="0"/>
              <a:t>efforts  imply  an  interest  in  communicating  with  people  as  well. Dolphins are some of the most intelligent creatures scientists have studied. </a:t>
            </a:r>
            <a:r>
              <a:rPr lang="en-US" dirty="0" smtClean="0"/>
              <a:t>Scientists </a:t>
            </a:r>
            <a:r>
              <a:rPr lang="en-US" dirty="0"/>
              <a:t>currently have more questions than answers about how dolphins </a:t>
            </a:r>
          </a:p>
          <a:p>
            <a:pPr algn="just"/>
            <a:r>
              <a:rPr lang="en-US" dirty="0"/>
              <a:t>think and communicate with each other. ____ , they have made some very </a:t>
            </a:r>
            <a:r>
              <a:rPr lang="en-US" dirty="0" smtClean="0"/>
              <a:t>interesting  </a:t>
            </a:r>
            <a:r>
              <a:rPr lang="en-US" dirty="0"/>
              <a:t>discoveries  in  the  last  few  years. They  have  observed  how </a:t>
            </a:r>
            <a:r>
              <a:rPr lang="en-US" dirty="0" smtClean="0"/>
              <a:t>dolphins </a:t>
            </a:r>
            <a:r>
              <a:rPr lang="en-US" dirty="0"/>
              <a:t>socialize, play, and resolve conflicts with each other.____ , they </a:t>
            </a:r>
            <a:r>
              <a:rPr lang="en-US" dirty="0" smtClean="0"/>
              <a:t>have </a:t>
            </a:r>
            <a:r>
              <a:rPr lang="en-US" dirty="0"/>
              <a:t>found ways to invite dolphins to play a few games with them, and to </a:t>
            </a:r>
          </a:p>
          <a:p>
            <a:pPr algn="just"/>
            <a:r>
              <a:rPr lang="en-US" dirty="0"/>
              <a:t>enable dolphins to communicate back. (The dolphins can push buttons on a </a:t>
            </a:r>
            <a:r>
              <a:rPr lang="en-US" dirty="0" smtClean="0"/>
              <a:t>large  </a:t>
            </a:r>
            <a:r>
              <a:rPr lang="en-US" dirty="0"/>
              <a:t>underwater  board  to  indicate  interest  in  several  toys  like  a  ball  or </a:t>
            </a:r>
            <a:r>
              <a:rPr lang="en-US" dirty="0" smtClean="0"/>
              <a:t>rope</a:t>
            </a:r>
            <a:r>
              <a:rPr lang="en-US" dirty="0"/>
              <a:t>.)____ their watery life, whales and dolphins are fellow mammals- </a:t>
            </a:r>
            <a:r>
              <a:rPr lang="en-US" dirty="0" smtClean="0"/>
              <a:t>not-so-distant </a:t>
            </a:r>
            <a:r>
              <a:rPr lang="en-US" dirty="0"/>
              <a:t>relatives. Ongoing research (such as that discussed in this TED </a:t>
            </a:r>
            <a:r>
              <a:rPr lang="en-US" dirty="0" smtClean="0"/>
              <a:t>talk</a:t>
            </a:r>
            <a:r>
              <a:rPr lang="en-US" dirty="0"/>
              <a:t>) is exploring the possibilities of learning to communicate with them.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856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</a:t>
            </a:r>
            <a:endParaRPr lang="x-none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xmlns="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74" y="497541"/>
            <a:ext cx="9294445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93374" y="5416497"/>
            <a:ext cx="101525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Academic</a:t>
            </a:r>
            <a:r>
              <a:rPr lang="ru-RU" dirty="0"/>
              <a:t>  </a:t>
            </a:r>
            <a:r>
              <a:rPr lang="ru-RU" dirty="0" err="1"/>
              <a:t>Writing</a:t>
            </a:r>
            <a:r>
              <a:rPr lang="ru-RU" dirty="0"/>
              <a:t>  </a:t>
            </a:r>
            <a:r>
              <a:rPr lang="ru-RU" dirty="0" err="1"/>
              <a:t>for</a:t>
            </a:r>
            <a:r>
              <a:rPr lang="ru-RU" dirty="0"/>
              <a:t>  </a:t>
            </a:r>
            <a:r>
              <a:rPr lang="ru-RU" dirty="0" err="1"/>
              <a:t>masters</a:t>
            </a:r>
            <a:r>
              <a:rPr lang="ru-RU" dirty="0"/>
              <a:t>  </a:t>
            </a:r>
            <a:r>
              <a:rPr lang="ru-RU" dirty="0" err="1"/>
              <a:t>in</a:t>
            </a:r>
            <a:r>
              <a:rPr lang="ru-RU" dirty="0"/>
              <a:t>  </a:t>
            </a:r>
            <a:r>
              <a:rPr lang="ru-RU" dirty="0" err="1"/>
              <a:t>humanities</a:t>
            </a:r>
            <a:r>
              <a:rPr lang="ru-RU" dirty="0"/>
              <a:t>:  учеб.  пособие  по  </a:t>
            </a:r>
            <a:r>
              <a:rPr lang="ru-RU" dirty="0" smtClean="0"/>
              <a:t>академическому  </a:t>
            </a:r>
            <a:r>
              <a:rPr lang="ru-RU" dirty="0"/>
              <a:t>письму  для  магистров  гуманитарных  специальностей/ </a:t>
            </a:r>
            <a:r>
              <a:rPr lang="ru-RU" dirty="0" smtClean="0"/>
              <a:t>А.А</a:t>
            </a:r>
            <a:r>
              <a:rPr lang="ru-RU" dirty="0"/>
              <a:t>.  </a:t>
            </a:r>
            <a:r>
              <a:rPr lang="ru-RU" dirty="0" err="1"/>
              <a:t>Гильманова</a:t>
            </a:r>
            <a:r>
              <a:rPr lang="ru-RU" dirty="0"/>
              <a:t>,  С.  Е.  Никитина,  Д.  В.  </a:t>
            </a:r>
            <a:r>
              <a:rPr lang="ru-RU" dirty="0" err="1"/>
              <a:t>Тябина</a:t>
            </a:r>
            <a:r>
              <a:rPr lang="ru-RU" dirty="0"/>
              <a:t>.  –  Казань:  </a:t>
            </a:r>
            <a:r>
              <a:rPr lang="ru-RU" dirty="0" err="1"/>
              <a:t>Казан.ун</a:t>
            </a:r>
            <a:r>
              <a:rPr lang="ru-RU" dirty="0"/>
              <a:t>-т, </a:t>
            </a:r>
            <a:r>
              <a:rPr lang="ru-RU" dirty="0" smtClean="0"/>
              <a:t>2016</a:t>
            </a:r>
            <a:r>
              <a:rPr lang="ru-RU" dirty="0"/>
              <a:t>. – 221 c. </a:t>
            </a:r>
          </a:p>
        </p:txBody>
      </p:sp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7737161</TotalTime>
  <Words>1258</Words>
  <Application>Microsoft Office PowerPoint</Application>
  <PresentationFormat>Произвольный</PresentationFormat>
  <Paragraphs>84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Ион</vt:lpstr>
      <vt:lpstr>Презентация PowerPoint</vt:lpstr>
      <vt:lpstr>WHAT ARE LINKING WORDS?  </vt:lpstr>
      <vt:lpstr>COMMON LINKING WORDS</vt:lpstr>
      <vt:lpstr>Презентация PowerPoint</vt:lpstr>
      <vt:lpstr>Презентация PowerPoint</vt:lpstr>
      <vt:lpstr>Презентация PowerPoint</vt:lpstr>
      <vt:lpstr> USE  THE  WORDS  BELOW  TO  COMPLETE  THE  GAPS. REMEMBER  TO CAPITALIZE  THE FIRST WORD IN EACH SENTENCE, AND CHECK YOUR SPELLING  </vt:lpstr>
      <vt:lpstr>Of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User</cp:lastModifiedBy>
  <cp:revision>184</cp:revision>
  <dcterms:created xsi:type="dcterms:W3CDTF">2021-01-24T15:22:53Z</dcterms:created>
  <dcterms:modified xsi:type="dcterms:W3CDTF">2023-10-02T09:02:51Z</dcterms:modified>
</cp:coreProperties>
</file>